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8EEB52FC-26CA-4B24-A1A0-F03B24E1A883}">
  <a:tblStyle styleId="{8EEB52FC-26CA-4B24-A1A0-F03B24E1A883}" styleName="Table_0">
    <a:wholeTbl>
      <a:tcTxStyle b="off" i="off">
        <a:font>
          <a:latin typeface="Calibri"/>
          <a:ea typeface="Calibri"/>
          <a:cs typeface="Calibri"/>
        </a:font>
        <a:schemeClr val="dk1"/>
      </a:tcTxStyle>
      <a:tcStyle>
        <a:tcBdr>
          <a:left>
            <a:ln cap="flat" cmpd="sng" w="12700">
              <a:solidFill>
                <a:schemeClr val="accent5"/>
              </a:solidFill>
              <a:prstDash val="solid"/>
              <a:round/>
              <a:headEnd len="med" w="med" type="none"/>
              <a:tailEnd len="med" w="med" type="none"/>
            </a:ln>
          </a:left>
          <a:right>
            <a:ln cap="flat" cmpd="sng" w="12700">
              <a:solidFill>
                <a:schemeClr val="accent5"/>
              </a:solidFill>
              <a:prstDash val="solid"/>
              <a:round/>
              <a:headEnd len="med" w="med" type="none"/>
              <a:tailEnd len="med" w="med" type="none"/>
            </a:ln>
          </a:right>
          <a:top>
            <a:ln cap="flat" cmpd="sng" w="12700">
              <a:solidFill>
                <a:schemeClr val="accent5"/>
              </a:solidFill>
              <a:prstDash val="solid"/>
              <a:round/>
              <a:headEnd len="med" w="med" type="none"/>
              <a:tailEnd len="med" w="med" type="none"/>
            </a:ln>
          </a:top>
          <a:bottom>
            <a:ln cap="flat" cmpd="sng" w="12700">
              <a:solidFill>
                <a:schemeClr val="accent5"/>
              </a:solidFill>
              <a:prstDash val="solid"/>
              <a:round/>
              <a:headEnd len="med" w="med" type="none"/>
              <a:tailEnd len="med" w="med" type="none"/>
            </a:ln>
          </a:bottom>
          <a:insideH>
            <a:ln cap="flat" cmpd="sng" w="12700">
              <a:solidFill>
                <a:schemeClr val="accent5"/>
              </a:solidFill>
              <a:prstDash val="solid"/>
              <a:round/>
              <a:headEnd len="med" w="med" type="none"/>
              <a:tailEnd len="med" w="med" type="none"/>
            </a:ln>
          </a:insideH>
          <a:insideV>
            <a:ln cap="flat" cmpd="sng" w="12700">
              <a:solidFill>
                <a:schemeClr val="accent5"/>
              </a:solidFill>
              <a:prstDash val="solid"/>
              <a:round/>
              <a:headEnd len="med" w="med" type="none"/>
              <a:tailEnd len="med" w="med" type="none"/>
            </a:ln>
          </a:insideV>
        </a:tcBdr>
        <a:fill>
          <a:solidFill>
            <a:srgbClr val="E8F1F5"/>
          </a:solidFill>
        </a:fill>
      </a:tcStyle>
    </a:wholeTbl>
    <a:band1H>
      <a:tcStyle>
        <a:fill>
          <a:solidFill>
            <a:srgbClr val="CEE2EA"/>
          </a:solidFill>
        </a:fill>
      </a:tcStyle>
    </a:band1H>
    <a:band1V>
      <a:tcStyle>
        <a:fill>
          <a:solidFill>
            <a:srgbClr val="CEE2EA"/>
          </a:solidFill>
        </a:fill>
      </a:tcStyle>
    </a:band1V>
    <a:lastCol>
      <a:tcTxStyle b="on" i="off"/>
    </a:lastCol>
    <a:firstCol>
      <a:tcTxStyle b="on" i="off"/>
    </a:firstCol>
    <a:lastRow>
      <a:tcTxStyle b="on" i="off"/>
      <a:tcStyle>
        <a:tcBdr>
          <a:top>
            <a:ln cap="flat" cmpd="sng" w="25400">
              <a:solidFill>
                <a:schemeClr val="accent5"/>
              </a:solidFill>
              <a:prstDash val="solid"/>
              <a:round/>
              <a:headEnd len="med" w="med" type="none"/>
              <a:tailEnd len="med" w="med" type="none"/>
            </a:ln>
          </a:top>
        </a:tcBdr>
        <a:fill>
          <a:solidFill>
            <a:srgbClr val="E8F1F5"/>
          </a:solidFill>
        </a:fill>
      </a:tcStyle>
    </a:lastRow>
    <a:firstRow>
      <a:tcTxStyle b="on" i="off"/>
      <a:tcStyle>
        <a:fill>
          <a:solidFill>
            <a:srgbClr val="E8F1F5"/>
          </a:solidFill>
        </a:fill>
      </a:tcStyle>
    </a:firstRow>
  </a:tblStyle>
  <a:tblStyle styleId="{6E450019-FCF8-490C-AE74-C756832183F2}"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8ECF4"/>
          </a:solidFill>
        </a:fill>
      </a:tcStyle>
    </a:wholeTbl>
    <a:band1H>
      <a:tcStyle>
        <a:fill>
          <a:solidFill>
            <a:srgbClr val="CFD7E7"/>
          </a:solidFill>
        </a:fill>
      </a:tcStyle>
    </a:band1H>
    <a:band1V>
      <a:tcStyle>
        <a:fill>
          <a:solidFill>
            <a:srgbClr val="CFD7E7"/>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Title Page: Include your names and class period</a:t>
            </a:r>
          </a:p>
        </p:txBody>
      </p:sp>
      <p:sp>
        <p:nvSpPr>
          <p:cNvPr id="87" name="Shape 8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Transportation: Check out transportation and find prices for flights, trains or rental cars from two different companies. Remember costs are for 2 people! If you plan on road tripping, just figure the price of a rental car vs. your own car. You can change the chart as needed to include different information for different types of transportation. Include at least one picture.</a:t>
            </a:r>
          </a:p>
          <a:p>
            <a:pPr indent="0" lvl="0" marL="0" marR="0" rtl="0" algn="l">
              <a:lnSpc>
                <a:spcPct val="100000"/>
              </a:lnSpc>
              <a:spcBef>
                <a:spcPts val="0"/>
              </a:spcBef>
              <a:spcAft>
                <a:spcPts val="0"/>
              </a:spcAft>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50" name="Shape 15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Lodging: Compare the cost of two different hotels, campsites, hostels, etc for your final destination. If you can find, make sure to include the AAA rating as well as any amenities that are included in the price. Include at least one picture</a:t>
            </a:r>
          </a:p>
        </p:txBody>
      </p:sp>
      <p:sp>
        <p:nvSpPr>
          <p:cNvPr id="157" name="Shape 15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3" name="Shape 16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Entertainment #1: You will be finding two different things to do while you are at you destination. You will need to cost compare between different companies or times. Some examples would include different river rafting companies, two different places to get show tickets, seat locations, weekday vs. weekend or an evening show vs. matinee. Include at least one picture of the activity</a:t>
            </a:r>
          </a:p>
        </p:txBody>
      </p:sp>
      <p:sp>
        <p:nvSpPr>
          <p:cNvPr id="164" name="Shape 16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0" name="Shape 17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Entertainment #2: You will be finding two different things to do while you are at your destination. You will need to cost compare between different companies or times. Some examples would include different river rafting companies, two different places to get show tickets, seat locations, weekday vs. weekend or an evening show vs. matinee. Include at least one picture of the activity.</a:t>
            </a:r>
          </a:p>
        </p:txBody>
      </p:sp>
      <p:sp>
        <p:nvSpPr>
          <p:cNvPr id="171" name="Shape 17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7" name="Shape 17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Food: Look at one restaurant in the city, it must be a restaurant specific to that city or area, no chains or franchises. Choose a meal and include a description and cost. Include a picture of the meal or restaurant.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78" name="Shape 17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4" name="Shape 18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Divider page: Event Plan</a:t>
            </a:r>
          </a:p>
        </p:txBody>
      </p:sp>
      <p:sp>
        <p:nvSpPr>
          <p:cNvPr id="185" name="Shape 18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1" name="Shape 19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Event Plan – Income: Even though the assignment told you that you had $3,000 for this trip, how was it earned? Was it birthday money, graduation money, allowance, job, etc. Include at least 2 sources of income. Include 2 pictures on this slide.</a:t>
            </a:r>
          </a:p>
        </p:txBody>
      </p:sp>
      <p:sp>
        <p:nvSpPr>
          <p:cNvPr id="192" name="Shape 19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8" name="Shape 19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Event Plan: Expenditures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Product/Company: What company are you traveling with? Are you renting a car or driving your own? </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Service: Done for you ☺</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Source: Where did you find this information? Was it through recommendation? Have you been there before? Did 		you use the internet?</a:t>
            </a:r>
          </a:p>
          <a:p>
            <a:pPr indent="0" lvl="0" marL="0" marR="0" rtl="0" algn="l">
              <a:spcBef>
                <a:spcPts val="0"/>
              </a:spcBef>
              <a:spcAft>
                <a:spcPts val="0"/>
              </a:spcAft>
              <a:buSzPct val="25000"/>
              <a:buNone/>
            </a:pPr>
            <a:r>
              <a:rPr b="0" i="0" lang="en-US" sz="1200" u="none" cap="none" strike="noStrike">
                <a:solidFill>
                  <a:schemeClr val="dk1"/>
                </a:solidFill>
                <a:latin typeface="Calibri"/>
                <a:ea typeface="Calibri"/>
                <a:cs typeface="Calibri"/>
                <a:sym typeface="Calibri"/>
              </a:rPr>
              <a:t>	Key Features: What features/amenities influenced you choose this particular product/company for each service?</a:t>
            </a:r>
          </a:p>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	Quantity: Done for you ☺</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Unit cost: Cost for one of that particular service</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Total Cost: Unit cost x 2</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Food: We have given you a per day food cost to help you. If the lodging you choose includes breakfast, you need to account for $34.00 per day for food. If you lodging does not include breakfast, you need to account for $41.00 per day for food.</a:t>
            </a:r>
          </a:p>
        </p:txBody>
      </p:sp>
      <p:sp>
        <p:nvSpPr>
          <p:cNvPr id="199" name="Shape 19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5" name="Shape 20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Divider page – Resources summary</a:t>
            </a:r>
          </a:p>
        </p:txBody>
      </p:sp>
      <p:sp>
        <p:nvSpPr>
          <p:cNvPr id="206" name="Shape 20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2" name="Shape 21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Use of resources: What resources did you use? What did you learn about the resources that you have? Did you use all non-human resources (internet) or did you use human resources (personal recommendations)? Which sources did you find the most informative? Include one picture on this slide.</a:t>
            </a:r>
          </a:p>
        </p:txBody>
      </p:sp>
      <p:sp>
        <p:nvSpPr>
          <p:cNvPr id="213" name="Shape 21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Planning Process: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Identify Concern: (2-3 sentences) Talk about the reason you feel like you want to take this trip. Why are you going where you are going? Why are you taking the person you are 			taking? Do you want to get to know them better?</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Set a Goal: (2-3 sentences) This is where you set your goal for your trip. When and where are you going to go? Who are you going with? What do you hope to do while you are there? 		How much money do you have to spend? </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Form a Plan: (4-5 sentences) This is where you talk about all the things you are going to do to plan for this trip. The who, what, when, where and why. This may all seem redundant, 		but you can lay out a step by step plan for how to plan the trip. Talk about comparison shopping, figuring out what you need, how long do you want to spend planning this trip.</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Act: (3-4 sentences) Talk about what you did, and how you went about doing it. Did you use the internet or personal references? Were you able to get everything done?</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Follow up: (2-3 sentences) Talk about how you felt about planning the trip. Will you actually go? What would you do differently next time? Did you learn anything from planning the trip?</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	</a:t>
            </a:r>
          </a:p>
        </p:txBody>
      </p:sp>
      <p:sp>
        <p:nvSpPr>
          <p:cNvPr id="94" name="Shape 9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9" name="Shape 21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List of Sources: List each website you used or each person you talked to. </a:t>
            </a:r>
          </a:p>
        </p:txBody>
      </p:sp>
      <p:sp>
        <p:nvSpPr>
          <p:cNvPr id="220" name="Shape 22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Divider Page: Profile of event</a:t>
            </a:r>
          </a:p>
        </p:txBody>
      </p:sp>
      <p:sp>
        <p:nvSpPr>
          <p:cNvPr id="101" name="Shape 10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When and Where: Include where you want to go and what date you want to go. Include at least 2 pictures on this page.</a:t>
            </a:r>
          </a:p>
        </p:txBody>
      </p:sp>
      <p:sp>
        <p:nvSpPr>
          <p:cNvPr id="108" name="Shape 10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Purpose for Trip: Describe why are you going on this trip and who you are going with. Is this trip strictly for leisure or are you going to visit someone? Family reunion? Visiting college campuses? Include at least one picture on this page. </a:t>
            </a:r>
          </a:p>
        </p:txBody>
      </p:sp>
      <p:sp>
        <p:nvSpPr>
          <p:cNvPr id="115" name="Shape 11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Roles of Needs and Wants: Describe what you will need for the trip and how what you want will influence what choice you make in terms of transportation, entertainment, hotel and food. You will need transportation, but what is important for you when you travel? You will need food, a hotel and things to do, but what matters to you? Include at least one picture on this slide.</a:t>
            </a:r>
          </a:p>
        </p:txBody>
      </p:sp>
      <p:sp>
        <p:nvSpPr>
          <p:cNvPr id="122" name="Shape 12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8" name="Shape 12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Goal Statement: Restate your goal from the planning process. This goal should be specific and should include the reason for the trip. Include at least 2 pictures on this slide.</a:t>
            </a:r>
          </a:p>
        </p:txBody>
      </p:sp>
      <p:sp>
        <p:nvSpPr>
          <p:cNvPr id="129" name="Shape 12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Financial Challenges: State what challenges you may have the with the budget given to you. How does the limit on your budget affect your choices for your trip? Include at least one picture on this slide.</a:t>
            </a:r>
          </a:p>
        </p:txBody>
      </p:sp>
      <p:sp>
        <p:nvSpPr>
          <p:cNvPr id="136" name="Shape 13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Divider page: Comparison Shopping</a:t>
            </a:r>
          </a:p>
        </p:txBody>
      </p:sp>
      <p:sp>
        <p:nvSpPr>
          <p:cNvPr id="143" name="Shape 14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sp>
        <p:nvSpPr>
          <p:cNvPr id="90" name="Shape 90"/>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Transportation</a:t>
            </a:r>
          </a:p>
        </p:txBody>
      </p:sp>
      <p:graphicFrame>
        <p:nvGraphicFramePr>
          <p:cNvPr id="153" name="Shape 153"/>
          <p:cNvGraphicFramePr/>
          <p:nvPr/>
        </p:nvGraphicFramePr>
        <p:xfrm>
          <a:off x="267345" y="1501238"/>
          <a:ext cx="3000000" cy="3000000"/>
        </p:xfrm>
        <a:graphic>
          <a:graphicData uri="http://schemas.openxmlformats.org/drawingml/2006/table">
            <a:tbl>
              <a:tblPr bandRow="1" firstRow="1">
                <a:noFill/>
                <a:tableStyleId>{6E450019-FCF8-490C-AE74-C756832183F2}</a:tableStyleId>
              </a:tblPr>
              <a:tblGrid>
                <a:gridCol w="1731025"/>
                <a:gridCol w="1731025"/>
                <a:gridCol w="1731025"/>
                <a:gridCol w="1731025"/>
                <a:gridCol w="1731025"/>
              </a:tblGrid>
              <a:tr h="563350">
                <a:tc>
                  <a:txBody>
                    <a:bodyPr>
                      <a:noAutofit/>
                    </a:bodyPr>
                    <a:lstStyle/>
                    <a:p>
                      <a:pPr indent="0" lvl="0" marL="0" marR="0" rtl="0" algn="ctr">
                        <a:spcBef>
                          <a:spcPts val="0"/>
                        </a:spcBef>
                        <a:buSzPct val="25000"/>
                        <a:buNone/>
                      </a:pPr>
                      <a:r>
                        <a:rPr lang="en-US" sz="1800"/>
                        <a:t>Company</a:t>
                      </a:r>
                    </a:p>
                  </a:txBody>
                  <a:tcPr marT="45725" marB="45725" marR="91450" marL="91450" anchor="ctr"/>
                </a:tc>
                <a:tc>
                  <a:txBody>
                    <a:bodyPr>
                      <a:noAutofit/>
                    </a:bodyPr>
                    <a:lstStyle/>
                    <a:p>
                      <a:pPr indent="0" lvl="0" marL="0" marR="0" rtl="0" algn="ctr">
                        <a:spcBef>
                          <a:spcPts val="0"/>
                        </a:spcBef>
                        <a:buSzPct val="25000"/>
                        <a:buNone/>
                      </a:pPr>
                      <a:r>
                        <a:rPr lang="en-US" sz="1800"/>
                        <a:t>Departure/Arrival Time</a:t>
                      </a:r>
                    </a:p>
                  </a:txBody>
                  <a:tcPr marT="45725" marB="45725" marR="91450" marL="91450" anchor="ctr"/>
                </a:tc>
                <a:tc>
                  <a:txBody>
                    <a:bodyPr>
                      <a:noAutofit/>
                    </a:bodyPr>
                    <a:lstStyle/>
                    <a:p>
                      <a:pPr indent="0" lvl="0" marL="0" marR="0" rtl="0" algn="ctr">
                        <a:spcBef>
                          <a:spcPts val="0"/>
                        </a:spcBef>
                        <a:buSzPct val="25000"/>
                        <a:buNone/>
                      </a:pPr>
                      <a:r>
                        <a:rPr lang="en-US" sz="1800"/>
                        <a:t>Total Cost for 2 people</a:t>
                      </a:r>
                    </a:p>
                  </a:txBody>
                  <a:tcPr marT="45725" marB="45725" marR="91450" marL="91450" anchor="ctr"/>
                </a:tc>
                <a:tc>
                  <a:txBody>
                    <a:bodyPr>
                      <a:noAutofit/>
                    </a:bodyPr>
                    <a:lstStyle/>
                    <a:p>
                      <a:pPr indent="0" lvl="0" marL="0" marR="0" rtl="0" algn="ctr">
                        <a:spcBef>
                          <a:spcPts val="0"/>
                        </a:spcBef>
                        <a:buSzPct val="25000"/>
                        <a:buNone/>
                      </a:pPr>
                      <a:r>
                        <a:rPr lang="en-US" sz="1800"/>
                        <a:t>Number of Stops</a:t>
                      </a:r>
                    </a:p>
                  </a:txBody>
                  <a:tcPr marT="45725" marB="45725" marR="91450" marL="91450" anchor="ctr"/>
                </a:tc>
                <a:tc>
                  <a:txBody>
                    <a:bodyPr>
                      <a:noAutofit/>
                    </a:bodyPr>
                    <a:lstStyle/>
                    <a:p>
                      <a:pPr indent="0" lvl="0" marL="0" marR="0" rtl="0" algn="ctr">
                        <a:spcBef>
                          <a:spcPts val="0"/>
                        </a:spcBef>
                        <a:buSzPct val="25000"/>
                        <a:buNone/>
                      </a:pPr>
                      <a:r>
                        <a:rPr lang="en-US" sz="1800"/>
                        <a:t>Total Travel Time </a:t>
                      </a:r>
                    </a:p>
                  </a:txBody>
                  <a:tcPr marT="45725" marB="45725" marR="91450" marL="91450" anchor="ctr"/>
                </a:tc>
              </a:tr>
              <a:tr h="56335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56335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Lodging</a:t>
            </a:r>
          </a:p>
        </p:txBody>
      </p:sp>
      <p:graphicFrame>
        <p:nvGraphicFramePr>
          <p:cNvPr id="160" name="Shape 160"/>
          <p:cNvGraphicFramePr/>
          <p:nvPr/>
        </p:nvGraphicFramePr>
        <p:xfrm>
          <a:off x="302723" y="1600200"/>
          <a:ext cx="3000000" cy="3000000"/>
        </p:xfrm>
        <a:graphic>
          <a:graphicData uri="http://schemas.openxmlformats.org/drawingml/2006/table">
            <a:tbl>
              <a:tblPr bandRow="1" firstRow="1">
                <a:noFill/>
                <a:tableStyleId>{6E450019-FCF8-490C-AE74-C756832183F2}</a:tableStyleId>
              </a:tblPr>
              <a:tblGrid>
                <a:gridCol w="2130400"/>
                <a:gridCol w="2130400"/>
                <a:gridCol w="2130400"/>
                <a:gridCol w="2130400"/>
              </a:tblGrid>
              <a:tr h="228600">
                <a:tc>
                  <a:txBody>
                    <a:bodyPr>
                      <a:noAutofit/>
                    </a:bodyPr>
                    <a:lstStyle/>
                    <a:p>
                      <a:pPr indent="0" lvl="0" marL="0" marR="0" rtl="0" algn="ctr">
                        <a:spcBef>
                          <a:spcPts val="0"/>
                        </a:spcBef>
                        <a:buSzPct val="25000"/>
                        <a:buNone/>
                      </a:pPr>
                      <a:r>
                        <a:rPr lang="en-US" sz="1800"/>
                        <a:t>Hotel</a:t>
                      </a:r>
                      <a:r>
                        <a:rPr lang="en-US" sz="1800"/>
                        <a:t> Name</a:t>
                      </a:r>
                    </a:p>
                  </a:txBody>
                  <a:tcPr marT="45725" marB="45725" marR="91450" marL="91450" anchor="ctr"/>
                </a:tc>
                <a:tc>
                  <a:txBody>
                    <a:bodyPr>
                      <a:noAutofit/>
                    </a:bodyPr>
                    <a:lstStyle/>
                    <a:p>
                      <a:pPr indent="0" lvl="0" marL="0" marR="0" rtl="0" algn="ctr">
                        <a:spcBef>
                          <a:spcPts val="0"/>
                        </a:spcBef>
                        <a:buSzPct val="25000"/>
                        <a:buNone/>
                      </a:pPr>
                      <a:r>
                        <a:rPr lang="en-US" sz="1800"/>
                        <a:t>AAA Rating </a:t>
                      </a:r>
                    </a:p>
                  </a:txBody>
                  <a:tcPr marT="45725" marB="45725" marR="91450" marL="91450" anchor="ctr"/>
                </a:tc>
                <a:tc>
                  <a:txBody>
                    <a:bodyPr>
                      <a:noAutofit/>
                    </a:bodyPr>
                    <a:lstStyle/>
                    <a:p>
                      <a:pPr indent="0" lvl="0" marL="0" marR="0" rtl="0" algn="ctr">
                        <a:spcBef>
                          <a:spcPts val="0"/>
                        </a:spcBef>
                        <a:buSzPct val="25000"/>
                        <a:buNone/>
                      </a:pPr>
                      <a:r>
                        <a:rPr lang="en-US" sz="1800"/>
                        <a:t>Price per</a:t>
                      </a:r>
                      <a:r>
                        <a:rPr lang="en-US" sz="1800"/>
                        <a:t> night</a:t>
                      </a:r>
                    </a:p>
                  </a:txBody>
                  <a:tcPr marT="45725" marB="45725" marR="91450" marL="91450" anchor="ctr"/>
                </a:tc>
                <a:tc>
                  <a:txBody>
                    <a:bodyPr>
                      <a:noAutofit/>
                    </a:bodyPr>
                    <a:lstStyle/>
                    <a:p>
                      <a:pPr indent="0" lvl="0" marL="0" marR="0" rtl="0" algn="ctr">
                        <a:spcBef>
                          <a:spcPts val="0"/>
                        </a:spcBef>
                        <a:buSzPct val="25000"/>
                        <a:buNone/>
                      </a:pPr>
                      <a:r>
                        <a:rPr lang="en-US" sz="1800"/>
                        <a:t>Amenities</a:t>
                      </a:r>
                      <a:r>
                        <a:rPr lang="en-US" sz="1800"/>
                        <a:t> </a:t>
                      </a:r>
                    </a:p>
                  </a:txBody>
                  <a:tcPr marT="45725" marB="45725" marR="91450" marL="91450" anchor="ctr"/>
                </a:tc>
              </a:tr>
              <a:tr h="24942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19187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Entertainment #1</a:t>
            </a:r>
          </a:p>
        </p:txBody>
      </p:sp>
      <p:graphicFrame>
        <p:nvGraphicFramePr>
          <p:cNvPr id="167" name="Shape 167"/>
          <p:cNvGraphicFramePr/>
          <p:nvPr/>
        </p:nvGraphicFramePr>
        <p:xfrm>
          <a:off x="217216" y="1417637"/>
          <a:ext cx="3000000" cy="3000000"/>
        </p:xfrm>
        <a:graphic>
          <a:graphicData uri="http://schemas.openxmlformats.org/drawingml/2006/table">
            <a:tbl>
              <a:tblPr bandRow="1" firstRow="1">
                <a:noFill/>
                <a:tableStyleId>{6E450019-FCF8-490C-AE74-C756832183F2}</a:tableStyleId>
              </a:tblPr>
              <a:tblGrid>
                <a:gridCol w="2159650"/>
                <a:gridCol w="2159650"/>
                <a:gridCol w="2159650"/>
                <a:gridCol w="2159650"/>
              </a:tblGrid>
              <a:tr h="451200">
                <a:tc>
                  <a:txBody>
                    <a:bodyPr>
                      <a:noAutofit/>
                    </a:bodyPr>
                    <a:lstStyle/>
                    <a:p>
                      <a:pPr indent="0" lvl="0" marL="0" marR="0" rtl="0" algn="l">
                        <a:spcBef>
                          <a:spcPts val="0"/>
                        </a:spcBef>
                        <a:buSzPct val="25000"/>
                        <a:buNone/>
                      </a:pPr>
                      <a:r>
                        <a:rPr lang="en-US" sz="1800"/>
                        <a:t>Company</a:t>
                      </a:r>
                    </a:p>
                  </a:txBody>
                  <a:tcPr marT="45725" marB="45725" marR="91450" marL="91450"/>
                </a:tc>
                <a:tc>
                  <a:txBody>
                    <a:bodyPr>
                      <a:noAutofit/>
                    </a:bodyPr>
                    <a:lstStyle/>
                    <a:p>
                      <a:pPr indent="0" lvl="0" marL="0" marR="0" rtl="0" algn="l">
                        <a:spcBef>
                          <a:spcPts val="0"/>
                        </a:spcBef>
                        <a:buSzPct val="25000"/>
                        <a:buNone/>
                      </a:pPr>
                      <a:r>
                        <a:rPr lang="en-US" sz="1800"/>
                        <a:t>Time</a:t>
                      </a:r>
                    </a:p>
                  </a:txBody>
                  <a:tcPr marT="45725" marB="45725" marR="91450" marL="91450"/>
                </a:tc>
                <a:tc>
                  <a:txBody>
                    <a:bodyPr>
                      <a:noAutofit/>
                    </a:bodyPr>
                    <a:lstStyle/>
                    <a:p>
                      <a:pPr indent="0" lvl="0" marL="0" marR="0" rtl="0" algn="l">
                        <a:spcBef>
                          <a:spcPts val="0"/>
                        </a:spcBef>
                        <a:buSzPct val="25000"/>
                        <a:buNone/>
                      </a:pPr>
                      <a:r>
                        <a:rPr lang="en-US" sz="1800"/>
                        <a:t>Total Cost</a:t>
                      </a:r>
                    </a:p>
                  </a:txBody>
                  <a:tcPr marT="45725" marB="45725" marR="91450" marL="91450"/>
                </a:tc>
                <a:tc>
                  <a:txBody>
                    <a:bodyPr>
                      <a:noAutofit/>
                    </a:bodyPr>
                    <a:lstStyle/>
                    <a:p>
                      <a:pPr indent="0" lvl="0" marL="0" marR="0" rtl="0" algn="l">
                        <a:spcBef>
                          <a:spcPts val="0"/>
                        </a:spcBef>
                        <a:buSzPct val="25000"/>
                        <a:buNone/>
                      </a:pPr>
                      <a:r>
                        <a:rPr lang="en-US" sz="1800"/>
                        <a:t>What’s included?</a:t>
                      </a:r>
                    </a:p>
                  </a:txBody>
                  <a:tcPr marT="45725" marB="45725" marR="91450" marL="91450"/>
                </a:tc>
              </a:tr>
              <a:tr h="45120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45120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Entertainment #2</a:t>
            </a:r>
          </a:p>
        </p:txBody>
      </p:sp>
      <p:graphicFrame>
        <p:nvGraphicFramePr>
          <p:cNvPr id="174" name="Shape 174"/>
          <p:cNvGraphicFramePr/>
          <p:nvPr/>
        </p:nvGraphicFramePr>
        <p:xfrm>
          <a:off x="217216" y="1417637"/>
          <a:ext cx="3000000" cy="3000000"/>
        </p:xfrm>
        <a:graphic>
          <a:graphicData uri="http://schemas.openxmlformats.org/drawingml/2006/table">
            <a:tbl>
              <a:tblPr bandRow="1" firstRow="1">
                <a:noFill/>
                <a:tableStyleId>{6E450019-FCF8-490C-AE74-C756832183F2}</a:tableStyleId>
              </a:tblPr>
              <a:tblGrid>
                <a:gridCol w="2159650"/>
                <a:gridCol w="2159650"/>
                <a:gridCol w="2159650"/>
                <a:gridCol w="2159650"/>
              </a:tblGrid>
              <a:tr h="451200">
                <a:tc>
                  <a:txBody>
                    <a:bodyPr>
                      <a:noAutofit/>
                    </a:bodyPr>
                    <a:lstStyle/>
                    <a:p>
                      <a:pPr indent="0" lvl="0" marL="0" marR="0" rtl="0" algn="l">
                        <a:spcBef>
                          <a:spcPts val="0"/>
                        </a:spcBef>
                        <a:buSzPct val="25000"/>
                        <a:buNone/>
                      </a:pPr>
                      <a:r>
                        <a:rPr lang="en-US" sz="1800"/>
                        <a:t>Company</a:t>
                      </a:r>
                    </a:p>
                  </a:txBody>
                  <a:tcPr marT="45725" marB="45725" marR="91450" marL="91450"/>
                </a:tc>
                <a:tc>
                  <a:txBody>
                    <a:bodyPr>
                      <a:noAutofit/>
                    </a:bodyPr>
                    <a:lstStyle/>
                    <a:p>
                      <a:pPr indent="0" lvl="0" marL="0" marR="0" rtl="0" algn="l">
                        <a:spcBef>
                          <a:spcPts val="0"/>
                        </a:spcBef>
                        <a:buSzPct val="25000"/>
                        <a:buNone/>
                      </a:pPr>
                      <a:r>
                        <a:rPr lang="en-US" sz="1800"/>
                        <a:t>Time</a:t>
                      </a:r>
                    </a:p>
                  </a:txBody>
                  <a:tcPr marT="45725" marB="45725" marR="91450" marL="91450"/>
                </a:tc>
                <a:tc>
                  <a:txBody>
                    <a:bodyPr>
                      <a:noAutofit/>
                    </a:bodyPr>
                    <a:lstStyle/>
                    <a:p>
                      <a:pPr indent="0" lvl="0" marL="0" marR="0" rtl="0" algn="l">
                        <a:spcBef>
                          <a:spcPts val="0"/>
                        </a:spcBef>
                        <a:buSzPct val="25000"/>
                        <a:buNone/>
                      </a:pPr>
                      <a:r>
                        <a:rPr lang="en-US" sz="1800"/>
                        <a:t>Total Cost</a:t>
                      </a:r>
                    </a:p>
                  </a:txBody>
                  <a:tcPr marT="45725" marB="45725" marR="91450" marL="91450"/>
                </a:tc>
                <a:tc>
                  <a:txBody>
                    <a:bodyPr>
                      <a:noAutofit/>
                    </a:bodyPr>
                    <a:lstStyle/>
                    <a:p>
                      <a:pPr indent="0" lvl="0" marL="0" marR="0" rtl="0" algn="l">
                        <a:spcBef>
                          <a:spcPts val="0"/>
                        </a:spcBef>
                        <a:buSzPct val="25000"/>
                        <a:buNone/>
                      </a:pPr>
                      <a:r>
                        <a:rPr lang="en-US" sz="1800"/>
                        <a:t>What’s included?</a:t>
                      </a:r>
                    </a:p>
                  </a:txBody>
                  <a:tcPr marT="45725" marB="45725" marR="91450" marL="91450"/>
                </a:tc>
              </a:tr>
              <a:tr h="45120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45120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Food</a:t>
            </a:r>
          </a:p>
        </p:txBody>
      </p:sp>
      <p:sp>
        <p:nvSpPr>
          <p:cNvPr id="181" name="Shape 18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sp>
        <p:nvSpPr>
          <p:cNvPr id="188" name="Shape 188"/>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Event Plan - Income</a:t>
            </a:r>
          </a:p>
        </p:txBody>
      </p:sp>
      <p:graphicFrame>
        <p:nvGraphicFramePr>
          <p:cNvPr id="195" name="Shape 195"/>
          <p:cNvGraphicFramePr/>
          <p:nvPr/>
        </p:nvGraphicFramePr>
        <p:xfrm>
          <a:off x="457200" y="1600200"/>
          <a:ext cx="3000000" cy="3000000"/>
        </p:xfrm>
        <a:graphic>
          <a:graphicData uri="http://schemas.openxmlformats.org/drawingml/2006/table">
            <a:tbl>
              <a:tblPr bandRow="1" firstRow="1">
                <a:noFill/>
                <a:tableStyleId>{6E450019-FCF8-490C-AE74-C756832183F2}</a:tableStyleId>
              </a:tblPr>
              <a:tblGrid>
                <a:gridCol w="4114800"/>
                <a:gridCol w="4114800"/>
              </a:tblGrid>
              <a:tr h="370850">
                <a:tc>
                  <a:txBody>
                    <a:bodyPr>
                      <a:noAutofit/>
                    </a:bodyPr>
                    <a:lstStyle/>
                    <a:p>
                      <a:pPr indent="0" lvl="0" marL="0" marR="0" rtl="0" algn="ctr">
                        <a:spcBef>
                          <a:spcPts val="0"/>
                        </a:spcBef>
                        <a:buSzPct val="25000"/>
                        <a:buNone/>
                      </a:pPr>
                      <a:r>
                        <a:rPr lang="en-US" sz="1800"/>
                        <a:t>Source</a:t>
                      </a:r>
                    </a:p>
                  </a:txBody>
                  <a:tcPr marT="45725" marB="45725" marR="91450" marL="91450" anchor="ctr"/>
                </a:tc>
                <a:tc>
                  <a:txBody>
                    <a:bodyPr>
                      <a:noAutofit/>
                    </a:bodyPr>
                    <a:lstStyle/>
                    <a:p>
                      <a:pPr indent="0" lvl="0" marL="0" marR="0" rtl="0" algn="ctr">
                        <a:spcBef>
                          <a:spcPts val="0"/>
                        </a:spcBef>
                        <a:buSzPct val="25000"/>
                        <a:buNone/>
                      </a:pPr>
                      <a:r>
                        <a:rPr lang="en-US" sz="1800"/>
                        <a:t>Amount of Income</a:t>
                      </a:r>
                    </a:p>
                  </a:txBody>
                  <a:tcPr marT="45725" marB="45725" marR="91450" marL="91450" anchor="ctr"/>
                </a:tc>
              </a:tr>
              <a:tr h="37085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370850">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370850">
                <a:tc gridSpan="2">
                  <a:txBody>
                    <a:bodyPr>
                      <a:noAutofit/>
                    </a:bodyPr>
                    <a:lstStyle/>
                    <a:p>
                      <a:pPr indent="0" lvl="0" marL="0" marR="0" rtl="0" algn="l">
                        <a:spcBef>
                          <a:spcPts val="0"/>
                        </a:spcBef>
                        <a:buSzPct val="25000"/>
                        <a:buNone/>
                      </a:pPr>
                      <a:r>
                        <a:rPr lang="en-US" sz="1800"/>
                        <a:t>Total Amount Earned: $3000</a:t>
                      </a:r>
                    </a:p>
                  </a:txBody>
                  <a:tcPr marT="45725" marB="45725" marR="91450" marL="91450"/>
                </a:tc>
                <a:tc hMerge="1"/>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Event Plan - Expenditures</a:t>
            </a:r>
          </a:p>
        </p:txBody>
      </p:sp>
      <p:graphicFrame>
        <p:nvGraphicFramePr>
          <p:cNvPr id="202" name="Shape 202"/>
          <p:cNvGraphicFramePr/>
          <p:nvPr/>
        </p:nvGraphicFramePr>
        <p:xfrm>
          <a:off x="171635" y="1356487"/>
          <a:ext cx="3000000" cy="3000000"/>
        </p:xfrm>
        <a:graphic>
          <a:graphicData uri="http://schemas.openxmlformats.org/drawingml/2006/table">
            <a:tbl>
              <a:tblPr bandRow="1" firstRow="1">
                <a:noFill/>
                <a:tableStyleId>{6E450019-FCF8-490C-AE74-C756832183F2}</a:tableStyleId>
              </a:tblPr>
              <a:tblGrid>
                <a:gridCol w="1257850"/>
                <a:gridCol w="1574175"/>
                <a:gridCol w="941550"/>
                <a:gridCol w="1947575"/>
                <a:gridCol w="1066800"/>
                <a:gridCol w="939800"/>
                <a:gridCol w="1077250"/>
              </a:tblGrid>
              <a:tr h="561775">
                <a:tc>
                  <a:txBody>
                    <a:bodyPr>
                      <a:noAutofit/>
                    </a:bodyPr>
                    <a:lstStyle/>
                    <a:p>
                      <a:pPr indent="0" lvl="0" marL="0" marR="0" rtl="0" algn="ctr">
                        <a:spcBef>
                          <a:spcPts val="0"/>
                        </a:spcBef>
                        <a:buSzPct val="25000"/>
                        <a:buNone/>
                      </a:pPr>
                      <a:r>
                        <a:rPr lang="en-US" sz="1800"/>
                        <a:t>Product/Company</a:t>
                      </a:r>
                    </a:p>
                  </a:txBody>
                  <a:tcPr marT="45725" marB="45725" marR="91450" marL="91450" anchor="ctr"/>
                </a:tc>
                <a:tc>
                  <a:txBody>
                    <a:bodyPr>
                      <a:noAutofit/>
                    </a:bodyPr>
                    <a:lstStyle/>
                    <a:p>
                      <a:pPr indent="0" lvl="0" marL="0" marR="0" rtl="0" algn="ctr">
                        <a:spcBef>
                          <a:spcPts val="0"/>
                        </a:spcBef>
                        <a:buSzPct val="25000"/>
                        <a:buNone/>
                      </a:pPr>
                      <a:r>
                        <a:rPr lang="en-US" sz="1800"/>
                        <a:t>Service</a:t>
                      </a:r>
                    </a:p>
                  </a:txBody>
                  <a:tcPr marT="45725" marB="45725" marR="91450" marL="91450" anchor="ctr"/>
                </a:tc>
                <a:tc>
                  <a:txBody>
                    <a:bodyPr>
                      <a:noAutofit/>
                    </a:bodyPr>
                    <a:lstStyle/>
                    <a:p>
                      <a:pPr indent="0" lvl="0" marL="0" marR="0" rtl="0" algn="ctr">
                        <a:spcBef>
                          <a:spcPts val="0"/>
                        </a:spcBef>
                        <a:buSzPct val="25000"/>
                        <a:buNone/>
                      </a:pPr>
                      <a:r>
                        <a:rPr lang="en-US" sz="1800"/>
                        <a:t>Source</a:t>
                      </a:r>
                    </a:p>
                  </a:txBody>
                  <a:tcPr marT="45725" marB="45725" marR="91450" marL="91450" anchor="ctr"/>
                </a:tc>
                <a:tc>
                  <a:txBody>
                    <a:bodyPr>
                      <a:noAutofit/>
                    </a:bodyPr>
                    <a:lstStyle/>
                    <a:p>
                      <a:pPr indent="0" lvl="0" marL="0" marR="0" rtl="0" algn="ctr">
                        <a:spcBef>
                          <a:spcPts val="0"/>
                        </a:spcBef>
                        <a:buSzPct val="25000"/>
                        <a:buNone/>
                      </a:pPr>
                      <a:r>
                        <a:rPr lang="en-US" sz="1800"/>
                        <a:t>Key Features</a:t>
                      </a:r>
                    </a:p>
                  </a:txBody>
                  <a:tcPr marT="45725" marB="45725" marR="91450" marL="91450" anchor="ctr"/>
                </a:tc>
                <a:tc>
                  <a:txBody>
                    <a:bodyPr>
                      <a:noAutofit/>
                    </a:bodyPr>
                    <a:lstStyle/>
                    <a:p>
                      <a:pPr indent="0" lvl="0" marL="0" marR="0" rtl="0" algn="ctr">
                        <a:spcBef>
                          <a:spcPts val="0"/>
                        </a:spcBef>
                        <a:buSzPct val="25000"/>
                        <a:buNone/>
                      </a:pPr>
                      <a:r>
                        <a:rPr lang="en-US" sz="1800"/>
                        <a:t>Quantity</a:t>
                      </a:r>
                    </a:p>
                  </a:txBody>
                  <a:tcPr marT="45725" marB="45725" marR="91450" marL="91450" anchor="ctr"/>
                </a:tc>
                <a:tc>
                  <a:txBody>
                    <a:bodyPr>
                      <a:noAutofit/>
                    </a:bodyPr>
                    <a:lstStyle/>
                    <a:p>
                      <a:pPr indent="0" lvl="0" marL="0" marR="0" rtl="0" algn="ctr">
                        <a:spcBef>
                          <a:spcPts val="0"/>
                        </a:spcBef>
                        <a:buSzPct val="25000"/>
                        <a:buNone/>
                      </a:pPr>
                      <a:r>
                        <a:rPr lang="en-US" sz="1800"/>
                        <a:t>Unit Cost</a:t>
                      </a:r>
                    </a:p>
                  </a:txBody>
                  <a:tcPr marT="45725" marB="45725" marR="91450" marL="91450" anchor="ctr"/>
                </a:tc>
                <a:tc>
                  <a:txBody>
                    <a:bodyPr>
                      <a:noAutofit/>
                    </a:bodyPr>
                    <a:lstStyle/>
                    <a:p>
                      <a:pPr indent="0" lvl="0" marL="0" marR="0" rtl="0" algn="ctr">
                        <a:spcBef>
                          <a:spcPts val="0"/>
                        </a:spcBef>
                        <a:buSzPct val="25000"/>
                        <a:buNone/>
                      </a:pPr>
                      <a:r>
                        <a:rPr lang="en-US" sz="1800"/>
                        <a:t>Total Cost</a:t>
                      </a:r>
                    </a:p>
                  </a:txBody>
                  <a:tcPr marT="45725" marB="45725" marR="91450" marL="91450" anchor="ctr"/>
                </a:tc>
              </a:tr>
              <a:tr h="75502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rPr lang="en-US" sz="1800"/>
                        <a:t>Transportation</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ctr">
                        <a:spcBef>
                          <a:spcPts val="0"/>
                        </a:spcBef>
                        <a:buSzPct val="25000"/>
                        <a:buNone/>
                      </a:pPr>
                      <a:r>
                        <a:rPr lang="en-US" sz="1800"/>
                        <a:t>2</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75502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rPr lang="en-US" sz="1800"/>
                        <a:t>Lodging</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ctr">
                        <a:spcBef>
                          <a:spcPts val="0"/>
                        </a:spcBef>
                        <a:buSzPct val="25000"/>
                        <a:buNone/>
                      </a:pPr>
                      <a:r>
                        <a:rPr lang="en-US" sz="1800"/>
                        <a:t>2</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75502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rPr lang="en-US" sz="1800"/>
                        <a:t>Activity #1</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ctr">
                        <a:spcBef>
                          <a:spcPts val="0"/>
                        </a:spcBef>
                        <a:buSzPct val="25000"/>
                        <a:buNone/>
                      </a:pPr>
                      <a:r>
                        <a:rPr lang="en-US" sz="1800"/>
                        <a:t>2</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75502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rPr lang="en-US" sz="1800"/>
                        <a:t>Activity #2</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ctr">
                        <a:spcBef>
                          <a:spcPts val="0"/>
                        </a:spcBef>
                        <a:buSzPct val="25000"/>
                        <a:buNone/>
                      </a:pPr>
                      <a:r>
                        <a:rPr lang="en-US" sz="1800"/>
                        <a:t>2</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755025">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rPr lang="en-US" sz="1800"/>
                        <a:t>Food (see instructions)</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c>
                  <a:txBody>
                    <a:bodyPr>
                      <a:noAutofit/>
                    </a:bodyPr>
                    <a:lstStyle/>
                    <a:p>
                      <a:pPr indent="0" lvl="0" marL="0" marR="0" rtl="0" algn="l">
                        <a:spcBef>
                          <a:spcPts val="0"/>
                        </a:spcBef>
                        <a:buSzPct val="25000"/>
                        <a:buNone/>
                      </a:pPr>
                      <a:r>
                        <a:t/>
                      </a:r>
                      <a:endParaRPr sz="1800"/>
                    </a:p>
                  </a:txBody>
                  <a:tcPr marT="45725" marB="45725" marR="91450" marL="91450"/>
                </a:tc>
              </a:tr>
              <a:tr h="755025">
                <a:tc gridSpan="6">
                  <a:txBody>
                    <a:bodyPr>
                      <a:noAutofit/>
                    </a:bodyPr>
                    <a:lstStyle/>
                    <a:p>
                      <a:pPr indent="0" lvl="0" marL="0" marR="0" rtl="0" algn="r">
                        <a:spcBef>
                          <a:spcPts val="0"/>
                        </a:spcBef>
                        <a:buSzPct val="25000"/>
                        <a:buNone/>
                      </a:pPr>
                      <a:r>
                        <a:rPr lang="en-US" sz="2400"/>
                        <a:t>Total Cost: </a:t>
                      </a:r>
                    </a:p>
                  </a:txBody>
                  <a:tcPr marT="45725" marB="45725" marR="91450" marL="91450" anchor="ctr"/>
                </a:tc>
                <a:tc hMerge="1"/>
                <a:tc hMerge="1"/>
                <a:tc hMerge="1"/>
                <a:tc hMerge="1"/>
                <a:tc hMerge="1"/>
                <a:tc>
                  <a:txBody>
                    <a:bodyPr>
                      <a:noAutofit/>
                    </a:bodyPr>
                    <a:lstStyle/>
                    <a:p>
                      <a:pPr indent="0" lvl="0" marL="0" marR="0" rtl="0" algn="l">
                        <a:spcBef>
                          <a:spcPts val="0"/>
                        </a:spcBef>
                        <a:buSzPct val="25000"/>
                        <a:buNone/>
                      </a:pPr>
                      <a:r>
                        <a:t/>
                      </a:r>
                      <a:endParaRPr sz="1800"/>
                    </a:p>
                  </a:txBody>
                  <a:tcPr marT="45725" marB="45725" marR="91450" marL="9145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sp>
        <p:nvSpPr>
          <p:cNvPr id="209" name="Shape 209"/>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Use of Resources</a:t>
            </a:r>
          </a:p>
        </p:txBody>
      </p:sp>
      <p:sp>
        <p:nvSpPr>
          <p:cNvPr id="216" name="Shape 21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Planning Process</a:t>
            </a:r>
          </a:p>
        </p:txBody>
      </p:sp>
      <p:graphicFrame>
        <p:nvGraphicFramePr>
          <p:cNvPr id="97" name="Shape 97"/>
          <p:cNvGraphicFramePr/>
          <p:nvPr/>
        </p:nvGraphicFramePr>
        <p:xfrm>
          <a:off x="457200" y="1417640"/>
          <a:ext cx="3000000" cy="3000000"/>
        </p:xfrm>
        <a:graphic>
          <a:graphicData uri="http://schemas.openxmlformats.org/drawingml/2006/table">
            <a:tbl>
              <a:tblPr bandRow="1" firstRow="1">
                <a:noFill/>
                <a:tableStyleId>{8EEB52FC-26CA-4B24-A1A0-F03B24E1A883}</a:tableStyleId>
              </a:tblPr>
              <a:tblGrid>
                <a:gridCol w="1625600"/>
                <a:gridCol w="6604000"/>
              </a:tblGrid>
              <a:tr h="1096950">
                <a:tc>
                  <a:txBody>
                    <a:bodyPr>
                      <a:noAutofit/>
                    </a:bodyPr>
                    <a:lstStyle/>
                    <a:p>
                      <a:pPr indent="0" lvl="0" marL="0" marR="0" rtl="0" algn="ctr">
                        <a:spcBef>
                          <a:spcPts val="0"/>
                        </a:spcBef>
                        <a:buSzPct val="25000"/>
                        <a:buNone/>
                      </a:pPr>
                      <a:r>
                        <a:rPr b="0" lang="en-US" sz="1800" u="none" cap="none" strike="noStrike"/>
                        <a:t>Identify Concern</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r>
              <a:tr h="1042900">
                <a:tc>
                  <a:txBody>
                    <a:bodyPr>
                      <a:noAutofit/>
                    </a:bodyPr>
                    <a:lstStyle/>
                    <a:p>
                      <a:pPr indent="0" lvl="0" marL="0" marR="0" rtl="0" algn="ctr">
                        <a:spcBef>
                          <a:spcPts val="0"/>
                        </a:spcBef>
                        <a:buSzPct val="25000"/>
                        <a:buNone/>
                      </a:pPr>
                      <a:r>
                        <a:rPr lang="en-US" sz="1800"/>
                        <a:t>Set a Goal</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r>
              <a:tr h="1042900">
                <a:tc>
                  <a:txBody>
                    <a:bodyPr>
                      <a:noAutofit/>
                    </a:bodyPr>
                    <a:lstStyle/>
                    <a:p>
                      <a:pPr indent="0" lvl="0" marL="0" marR="0" rtl="0" algn="ctr">
                        <a:spcBef>
                          <a:spcPts val="0"/>
                        </a:spcBef>
                        <a:buSzPct val="25000"/>
                        <a:buNone/>
                      </a:pPr>
                      <a:r>
                        <a:rPr lang="en-US" sz="1800"/>
                        <a:t>Form a Plan</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r>
              <a:tr h="1041575">
                <a:tc>
                  <a:txBody>
                    <a:bodyPr>
                      <a:noAutofit/>
                    </a:bodyPr>
                    <a:lstStyle/>
                    <a:p>
                      <a:pPr indent="0" lvl="0" marL="0" marR="0" rtl="0" algn="ctr">
                        <a:spcBef>
                          <a:spcPts val="0"/>
                        </a:spcBef>
                        <a:buSzPct val="25000"/>
                        <a:buNone/>
                      </a:pPr>
                      <a:r>
                        <a:rPr lang="en-US" sz="1800"/>
                        <a:t>Act</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r>
              <a:tr h="1042900">
                <a:tc>
                  <a:txBody>
                    <a:bodyPr>
                      <a:noAutofit/>
                    </a:bodyPr>
                    <a:lstStyle/>
                    <a:p>
                      <a:pPr indent="0" lvl="0" marL="0" marR="0" rtl="0" algn="ctr">
                        <a:spcBef>
                          <a:spcPts val="0"/>
                        </a:spcBef>
                        <a:buSzPct val="25000"/>
                        <a:buNone/>
                      </a:pPr>
                      <a:r>
                        <a:rPr lang="en-US" sz="1800"/>
                        <a:t>Follow-up</a:t>
                      </a:r>
                    </a:p>
                  </a:txBody>
                  <a:tcPr marT="45725" marB="45725" marR="91450" marL="91450" anchor="ctr"/>
                </a:tc>
                <a:tc>
                  <a:txBody>
                    <a:bodyPr>
                      <a:noAutofit/>
                    </a:bodyPr>
                    <a:lstStyle/>
                    <a:p>
                      <a:pPr indent="0" lvl="0" marL="0" marR="0" rtl="0" algn="l">
                        <a:spcBef>
                          <a:spcPts val="0"/>
                        </a:spcBef>
                        <a:buSzPct val="25000"/>
                        <a:buNone/>
                      </a:pPr>
                      <a:r>
                        <a:t/>
                      </a:r>
                      <a:endParaRPr sz="1800"/>
                    </a:p>
                  </a:txBody>
                  <a:tcPr marT="45725" marB="45725" marR="91450" marL="9145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List of Sources</a:t>
            </a:r>
          </a:p>
        </p:txBody>
      </p:sp>
      <p:sp>
        <p:nvSpPr>
          <p:cNvPr id="223" name="Shape 22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sp>
        <p:nvSpPr>
          <p:cNvPr id="104" name="Shape 10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When and Where</a:t>
            </a:r>
          </a:p>
        </p:txBody>
      </p:sp>
      <p:sp>
        <p:nvSpPr>
          <p:cNvPr id="111" name="Shape 11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Purpose for Trip</a:t>
            </a:r>
          </a:p>
        </p:txBody>
      </p:sp>
      <p:sp>
        <p:nvSpPr>
          <p:cNvPr id="118" name="Shape 118"/>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Roles of Needs and Want</a:t>
            </a:r>
          </a:p>
        </p:txBody>
      </p:sp>
      <p:sp>
        <p:nvSpPr>
          <p:cNvPr id="125" name="Shape 12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Goal Statement</a:t>
            </a:r>
          </a:p>
        </p:txBody>
      </p:sp>
      <p:sp>
        <p:nvSpPr>
          <p:cNvPr id="132" name="Shape 13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Financial Challenges</a:t>
            </a:r>
          </a:p>
        </p:txBody>
      </p:sp>
      <p:sp>
        <p:nvSpPr>
          <p:cNvPr id="139" name="Shape 13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sp>
        <p:nvSpPr>
          <p:cNvPr id="146" name="Shape 146"/>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